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3" r:id="rId4"/>
    <p:sldId id="293" r:id="rId5"/>
    <p:sldId id="265" r:id="rId6"/>
    <p:sldId id="306" r:id="rId7"/>
    <p:sldId id="266" r:id="rId8"/>
    <p:sldId id="268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7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70257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r">
              <a:defRPr sz="1200"/>
            </a:lvl1pPr>
          </a:lstStyle>
          <a:p>
            <a:fld id="{9E7EF469-969E-4999-ABA7-60235B63303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70860" cy="470256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4"/>
            <a:ext cx="3070860" cy="470256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r">
              <a:defRPr sz="1200"/>
            </a:lvl1pPr>
          </a:lstStyle>
          <a:p>
            <a:fld id="{9F5355CF-E19B-4C7A-A9FB-6ED6BD633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831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7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7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r">
              <a:defRPr sz="1200"/>
            </a:lvl1pPr>
          </a:lstStyle>
          <a:p>
            <a:fld id="{862EDF72-851A-42F9-BEBE-2C74A8696CA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4" tIns="47022" rIns="94044" bIns="4702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3"/>
            <a:ext cx="5669280" cy="3690462"/>
          </a:xfrm>
          <a:prstGeom prst="rect">
            <a:avLst/>
          </a:prstGeom>
        </p:spPr>
        <p:txBody>
          <a:bodyPr vert="horz" lIns="94044" tIns="47022" rIns="94044" bIns="4702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6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6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r">
              <a:defRPr sz="1200"/>
            </a:lvl1pPr>
          </a:lstStyle>
          <a:p>
            <a:fld id="{D58D652B-C5DA-44BD-AB1F-162234C29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1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7B1E01E7-48D6-40A1-B2AC-0BE7B982918E}"/>
              </a:ext>
            </a:extLst>
          </p:cNvPr>
          <p:cNvSpPr/>
          <p:nvPr/>
        </p:nvSpPr>
        <p:spPr>
          <a:xfrm>
            <a:off x="6" y="0"/>
            <a:ext cx="8137445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C9A01A2-4DCB-4FDC-8D81-7D09D89C54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37451" y="0"/>
            <a:ext cx="4054549" cy="6858000"/>
          </a:xfrm>
          <a:solidFill>
            <a:schemeClr val="bg1"/>
          </a:solidFill>
        </p:spPr>
        <p:txBody>
          <a:bodyPr lIns="360000" tIns="792000">
            <a:normAutofit/>
          </a:bodyPr>
          <a:lstStyle>
            <a:lvl1pPr>
              <a:defRPr sz="1600"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7E7368-D515-4D42-B8E1-977B351AB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26" y="1796144"/>
            <a:ext cx="7244316" cy="3456341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86E2FA-4FEA-40D1-B8DA-4B1D5A0D9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25" y="792001"/>
            <a:ext cx="7244316" cy="7336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3513369-5699-4CCE-93DA-0A9354F63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443051"/>
            <a:ext cx="2416626" cy="8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8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EE0B92A-A73A-4C1F-A960-EBEE0651E7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08955C-C1E9-4B08-A66E-790BD8E5E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4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A2A3-FB8D-4AA2-958C-7D5BB2733BC6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4C31-D587-489A-9E91-35D0F767D5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834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7B1E01E7-48D6-40A1-B2AC-0BE7B982918E}"/>
              </a:ext>
            </a:extLst>
          </p:cNvPr>
          <p:cNvSpPr/>
          <p:nvPr/>
        </p:nvSpPr>
        <p:spPr>
          <a:xfrm>
            <a:off x="6" y="0"/>
            <a:ext cx="8137445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C9A01A2-4DCB-4FDC-8D81-7D09D89C54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37451" y="0"/>
            <a:ext cx="4054549" cy="6858000"/>
          </a:xfrm>
          <a:solidFill>
            <a:schemeClr val="bg1"/>
          </a:solidFill>
        </p:spPr>
        <p:txBody>
          <a:bodyPr lIns="360000" tIns="792000">
            <a:normAutofit/>
          </a:bodyPr>
          <a:lstStyle>
            <a:lvl1pPr>
              <a:defRPr sz="1600"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7E7368-D515-4D42-B8E1-977B351AB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26" y="1796144"/>
            <a:ext cx="7244316" cy="3456341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86E2FA-4FEA-40D1-B8DA-4B1D5A0D9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25" y="792001"/>
            <a:ext cx="7244316" cy="7336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12C8C25-4EA4-4564-85BA-7501FDF5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2286"/>
            <a:ext cx="3334864" cy="16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2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800953-537F-479C-A9FE-2E8F626BAC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0373" y="0"/>
            <a:ext cx="8151628" cy="6858000"/>
          </a:xfrm>
          <a:solidFill>
            <a:schemeClr val="bg1"/>
          </a:solidFill>
        </p:spPr>
        <p:txBody>
          <a:bodyPr lIns="432000" tIns="792000"/>
          <a:lstStyle>
            <a:lvl1pPr>
              <a:defRPr sz="1600"/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F2DBF4-41D5-44FE-80A0-48586187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92000"/>
            <a:ext cx="3270100" cy="130186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EC8A20-6983-4311-9ACB-A2CEE9754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0" y="2073275"/>
            <a:ext cx="3270100" cy="31181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02028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A2F99AB-32A0-423C-977A-DB29AAAED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1AC377B-A65B-441A-A4D3-5A55E9CAD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5760000"/>
            <a:ext cx="1964389" cy="9870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42DD1E-B604-4CF9-84C0-92B6A216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04000"/>
            <a:ext cx="11102400" cy="1435507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51B81A-12E4-442C-915C-9197F9F22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0"/>
            <a:ext cx="11080800" cy="30636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089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DB79D8F-AE8E-4A30-96E9-94F7431F2C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F7A5EF7-F88C-4DCB-9C39-9F8D0C844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5760000"/>
            <a:ext cx="1964387" cy="9870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3868CC-6BE0-4AB2-A67B-5298DEB5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42000" cy="1436400"/>
          </a:xfrm>
        </p:spPr>
        <p:txBody>
          <a:bodyPr lIns="540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22044AC-C9DC-4068-9615-DF28008338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0"/>
            <a:ext cx="11142000" cy="315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229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F23B92BB-44D8-46B6-BDA8-521E79490E07}"/>
              </a:ext>
            </a:extLst>
          </p:cNvPr>
          <p:cNvSpPr/>
          <p:nvPr/>
        </p:nvSpPr>
        <p:spPr>
          <a:xfrm>
            <a:off x="-20332" y="0"/>
            <a:ext cx="40613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D6DC362-A895-44B7-80D2-E78CBF1263FC}"/>
              </a:ext>
            </a:extLst>
          </p:cNvPr>
          <p:cNvSpPr/>
          <p:nvPr/>
        </p:nvSpPr>
        <p:spPr>
          <a:xfrm>
            <a:off x="4061312" y="0"/>
            <a:ext cx="8130688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A6F622-BCE1-4329-92E3-2A18615A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664" y="0"/>
            <a:ext cx="4101977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B08D5F-DC48-4007-B3E4-76BA25C2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1" y="792000"/>
            <a:ext cx="6228281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72948D-E268-4603-88B2-2B415D9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7620" y="1992086"/>
            <a:ext cx="6228281" cy="376791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D73E675-FD77-4D0B-9FD8-BA09CC9C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5760000"/>
            <a:ext cx="1964389" cy="9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68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05889135-4F9D-431D-93FA-F18A2E0B61A4}"/>
              </a:ext>
            </a:extLst>
          </p:cNvPr>
          <p:cNvSpPr/>
          <p:nvPr/>
        </p:nvSpPr>
        <p:spPr>
          <a:xfrm>
            <a:off x="0" y="0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08A81FD-CC7F-44B7-A3C2-1BA8D56EC811}"/>
              </a:ext>
            </a:extLst>
          </p:cNvPr>
          <p:cNvSpPr/>
          <p:nvPr/>
        </p:nvSpPr>
        <p:spPr>
          <a:xfrm>
            <a:off x="4080933" y="0"/>
            <a:ext cx="81110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5FD37BF-9F19-45B6-A05D-C37E48EA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46"/>
            <a:ext cx="4081444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94A9EF1-75FD-43E4-AE75-300DEE25DA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80933" y="0"/>
            <a:ext cx="8111067" cy="6878638"/>
          </a:xfrm>
        </p:spPr>
        <p:txBody>
          <a:bodyPr lIns="360000" tIns="792000" rIns="324000" bIns="720000"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1762ED42-C67E-4919-B2E8-E30110AFC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5760000"/>
            <a:ext cx="1964387" cy="9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2D0237-9C24-46F9-989F-B21C10B9B3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59F1A-F72D-4CF6-A029-14E0DB16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0"/>
            <a:ext cx="8111066" cy="6858000"/>
          </a:xfrm>
          <a:noFill/>
        </p:spPr>
        <p:txBody>
          <a:bodyPr lIns="612000" tIns="1404000" rIns="828000" bIns="720000"/>
          <a:lstStyle>
            <a:lvl1pPr>
              <a:defRPr sz="3200">
                <a:solidFill>
                  <a:srgbClr val="009C82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2A9CE5-95E8-458E-9040-B0251FBFA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"/>
            <a:ext cx="1964389" cy="98707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FFB599D-9511-47E4-8A64-0206C2AAAF47}"/>
              </a:ext>
            </a:extLst>
          </p:cNvPr>
          <p:cNvSpPr/>
          <p:nvPr/>
        </p:nvSpPr>
        <p:spPr>
          <a:xfrm>
            <a:off x="8111067" y="10196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942CE0-4AC8-4CA7-A53A-36303407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800" y="828000"/>
            <a:ext cx="3434400" cy="4320000"/>
          </a:xfrm>
        </p:spPr>
        <p:txBody>
          <a:bodyPr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5203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D56FCA5F-563C-4963-A6C6-ACB86FD6731A}"/>
              </a:ext>
            </a:extLst>
          </p:cNvPr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2A113-690F-4A70-A450-6B634995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8128000" cy="6857999"/>
          </a:xfrm>
          <a:noFill/>
        </p:spPr>
        <p:txBody>
          <a:bodyPr lIns="612000" tIns="1440000" rIns="828000" bIns="720000"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351474-BA6D-40FF-AD94-E36000AB4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28000" y="-3"/>
            <a:ext cx="406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A7CE760-6D02-4D82-B473-AF7356A87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"/>
            <a:ext cx="1964387" cy="9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2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800953-537F-479C-A9FE-2E8F626BAC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0373" y="0"/>
            <a:ext cx="8151628" cy="6858000"/>
          </a:xfrm>
          <a:solidFill>
            <a:schemeClr val="bg1"/>
          </a:solidFill>
        </p:spPr>
        <p:txBody>
          <a:bodyPr lIns="432000" tIns="792000"/>
          <a:lstStyle>
            <a:lvl1pPr>
              <a:defRPr sz="1600"/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F2DBF4-41D5-44FE-80A0-48586187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92000"/>
            <a:ext cx="3270100" cy="130186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EC8A20-6983-4311-9ACB-A2CEE9754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0" y="2073275"/>
            <a:ext cx="3270100" cy="35941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858362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D64C1C9-6779-4C2B-8929-B830AA9CB1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E352236-2EC3-4042-806B-30EA689CA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"/>
            <a:ext cx="1964389" cy="9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74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EE0B92A-A73A-4C1F-A960-EBEE0651E7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BFD4EB-258F-4EA7-8341-D8AAACD5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"/>
            <a:ext cx="1964387" cy="9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69C1-7C85-4A20-B1E0-516FF7D5123A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4C31-D587-489A-9E91-35D0F767D5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49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A2F99AB-32A0-423C-977A-DB29AAAED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2D7232F-6567-4478-A980-A756C72F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68800"/>
            <a:ext cx="1384385" cy="5047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1726F7-A1D1-4F7D-A6A9-F4BE37A8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00284"/>
            <a:ext cx="11096477" cy="1435507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1B3125-4D60-4C8B-8468-32E19AAC16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1"/>
            <a:ext cx="11080750" cy="306434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944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DB79D8F-AE8E-4A30-96E9-94F7431F2C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9E5169-77CD-422C-B61A-44FA12564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70195"/>
            <a:ext cx="1384385" cy="5047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14A899-67D6-40BC-8EE2-7F21AD2D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42324" cy="14355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37381A-A174-44E9-B0E4-503D67E36D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0"/>
            <a:ext cx="11142324" cy="31510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789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F23B92BB-44D8-46B6-BDA8-521E79490E07}"/>
              </a:ext>
            </a:extLst>
          </p:cNvPr>
          <p:cNvSpPr/>
          <p:nvPr/>
        </p:nvSpPr>
        <p:spPr>
          <a:xfrm>
            <a:off x="-20332" y="0"/>
            <a:ext cx="40613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D6DC362-A895-44B7-80D2-E78CBF1263FC}"/>
              </a:ext>
            </a:extLst>
          </p:cNvPr>
          <p:cNvSpPr/>
          <p:nvPr/>
        </p:nvSpPr>
        <p:spPr>
          <a:xfrm>
            <a:off x="4061312" y="0"/>
            <a:ext cx="8130688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A6F622-BCE1-4329-92E3-2A18615A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664" y="0"/>
            <a:ext cx="4101977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B08D5F-DC48-4007-B3E4-76BA25C2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1" y="792000"/>
            <a:ext cx="6228281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72948D-E268-4603-88B2-2B415D9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7620" y="1992086"/>
            <a:ext cx="6228281" cy="376791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6DC7D93-812A-44EF-8162-A5D520F00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68800"/>
            <a:ext cx="1384385" cy="5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05889135-4F9D-431D-93FA-F18A2E0B61A4}"/>
              </a:ext>
            </a:extLst>
          </p:cNvPr>
          <p:cNvSpPr/>
          <p:nvPr/>
        </p:nvSpPr>
        <p:spPr>
          <a:xfrm>
            <a:off x="0" y="0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08A81FD-CC7F-44B7-A3C2-1BA8D56EC811}"/>
              </a:ext>
            </a:extLst>
          </p:cNvPr>
          <p:cNvSpPr/>
          <p:nvPr/>
        </p:nvSpPr>
        <p:spPr>
          <a:xfrm>
            <a:off x="4080933" y="0"/>
            <a:ext cx="81110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5FD37BF-9F19-45B6-A05D-C37E48EA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46"/>
            <a:ext cx="4081444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94A9EF1-75FD-43E4-AE75-300DEE25DA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80933" y="0"/>
            <a:ext cx="8111067" cy="6878638"/>
          </a:xfrm>
        </p:spPr>
        <p:txBody>
          <a:bodyPr lIns="360000" tIns="792000" rIns="324000" bIns="720000"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659DCAD-DB1A-4352-8836-E929632DD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70195"/>
            <a:ext cx="1384385" cy="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7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2D0237-9C24-46F9-989F-B21C10B9B3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59F1A-F72D-4CF6-A029-14E0DB16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8111065" cy="6858000"/>
          </a:xfrm>
          <a:noFill/>
        </p:spPr>
        <p:txBody>
          <a:bodyPr lIns="612000" tIns="1404000" rIns="828000" bIns="720000"/>
          <a:lstStyle>
            <a:lvl1pPr>
              <a:defRPr sz="3200">
                <a:solidFill>
                  <a:srgbClr val="009C82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9C65DB-15A3-40B1-BBEC-ED2A1BA17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6878B443-A221-472B-9B31-D2923602B620}"/>
              </a:ext>
            </a:extLst>
          </p:cNvPr>
          <p:cNvSpPr/>
          <p:nvPr/>
        </p:nvSpPr>
        <p:spPr>
          <a:xfrm>
            <a:off x="8111066" y="0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BC222D1-C306-4567-A343-C722A115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064" y="828742"/>
            <a:ext cx="3432935" cy="4318445"/>
          </a:xfrm>
        </p:spPr>
        <p:txBody>
          <a:bodyPr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96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D56FCA5F-563C-4963-A6C6-ACB86FD6731A}"/>
              </a:ext>
            </a:extLst>
          </p:cNvPr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2A113-690F-4A70-A450-6B634995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8128000" cy="6857999"/>
          </a:xfrm>
          <a:noFill/>
        </p:spPr>
        <p:txBody>
          <a:bodyPr lIns="612000" tIns="1440000" rIns="828000" bIns="720000"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351474-BA6D-40FF-AD94-E36000AB4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28000" y="-3"/>
            <a:ext cx="406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AC8430-1514-4873-ABE5-EA31EA5A0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6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D64C1C9-6779-4C2B-8929-B830AA9CB1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B84E45-4AEA-4831-9B87-14B351713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5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335AE316-A033-42C3-91B9-BB69790144E1}"/>
              </a:ext>
            </a:extLst>
          </p:cNvPr>
          <p:cNvSpPr/>
          <p:nvPr/>
        </p:nvSpPr>
        <p:spPr>
          <a:xfrm>
            <a:off x="5" y="0"/>
            <a:ext cx="40608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331E97-3ECC-4AF2-98AB-D57122C8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501" y="500284"/>
            <a:ext cx="6661297" cy="1435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Formaat </a:t>
            </a:r>
            <a:br>
              <a:rPr lang="nl-NL" dirty="0"/>
            </a:br>
            <a:r>
              <a:rPr lang="nl-NL" dirty="0"/>
              <a:t>16:9 NL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391E4F-156B-48E6-81C2-3447F3936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2500" y="2006379"/>
            <a:ext cx="66612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4A502B-E2CB-4287-9DED-C3AC2B5E0C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014" y="5248352"/>
            <a:ext cx="3534447" cy="1332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0CFFBB0-A4A8-48C7-A271-8455A15413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000" y="5473804"/>
            <a:ext cx="2416626" cy="8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5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335AE316-A033-42C3-91B9-BB69790144E1}"/>
              </a:ext>
            </a:extLst>
          </p:cNvPr>
          <p:cNvSpPr/>
          <p:nvPr/>
        </p:nvSpPr>
        <p:spPr>
          <a:xfrm>
            <a:off x="5" y="0"/>
            <a:ext cx="40608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331E97-3ECC-4AF2-98AB-D57122C8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501" y="500284"/>
            <a:ext cx="6661297" cy="1435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Format </a:t>
            </a:r>
            <a:br>
              <a:rPr lang="nl-NL" dirty="0"/>
            </a:br>
            <a:r>
              <a:rPr lang="nl-NL" dirty="0"/>
              <a:t>16:9 INT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391E4F-156B-48E6-81C2-3447F3936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2500" y="2006379"/>
            <a:ext cx="66612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4A502B-E2CB-4287-9DED-C3AC2B5E0C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014" y="5248352"/>
            <a:ext cx="3534447" cy="1332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4CF265D-E83E-4BC2-8036-5C85388D4F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182286"/>
            <a:ext cx="3334864" cy="16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19550" y="5202238"/>
            <a:ext cx="8172450" cy="1655762"/>
          </a:xfrm>
        </p:spPr>
        <p:txBody>
          <a:bodyPr/>
          <a:lstStyle/>
          <a:p>
            <a:r>
              <a:rPr lang="en-GB" dirty="0" smtClean="0"/>
              <a:t>Introduction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course</a:t>
            </a:r>
          </a:p>
          <a:p>
            <a:r>
              <a:rPr lang="nl-NL" dirty="0" err="1"/>
              <a:t>b</a:t>
            </a:r>
            <a:r>
              <a:rPr lang="nl-NL" dirty="0" err="1" smtClean="0"/>
              <a:t>y</a:t>
            </a:r>
            <a:r>
              <a:rPr lang="nl-NL" dirty="0" smtClean="0"/>
              <a:t> Jan Bollen</a:t>
            </a:r>
          </a:p>
          <a:p>
            <a:r>
              <a:rPr lang="nl-NL" dirty="0" smtClean="0"/>
              <a:t>j.w.bollen@saxion.nl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1849717"/>
            <a:ext cx="401955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 smtClean="0">
                <a:solidFill>
                  <a:schemeClr val="bg1"/>
                </a:solidFill>
              </a:rPr>
              <a:t>Project plan</a:t>
            </a:r>
            <a:endParaRPr lang="nl-NL" sz="5400" dirty="0">
              <a:solidFill>
                <a:schemeClr val="bg1"/>
              </a:solidFill>
            </a:endParaRPr>
          </a:p>
        </p:txBody>
      </p:sp>
      <p:pic>
        <p:nvPicPr>
          <p:cNvPr id="9" name="Picture 10" descr="Afbeeldingsresultaat voor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47" y="622628"/>
            <a:ext cx="8003414" cy="446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10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4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project limits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594" y="1109889"/>
            <a:ext cx="5427406" cy="5568519"/>
          </a:xfrm>
          <a:prstGeom prst="rect">
            <a:avLst/>
          </a:prstGeom>
        </p:spPr>
      </p:pic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4086225" y="673478"/>
            <a:ext cx="8181975" cy="6012669"/>
          </a:xfrm>
        </p:spPr>
        <p:txBody>
          <a:bodyPr>
            <a:normAutofit/>
          </a:bodyPr>
          <a:lstStyle/>
          <a:p>
            <a:pPr algn="l"/>
            <a:endParaRPr lang="nl-NL" altLang="nl-NL" dirty="0"/>
          </a:p>
          <a:p>
            <a:pPr algn="l"/>
            <a:r>
              <a:rPr lang="nl-NL" altLang="nl-NL" sz="3600" dirty="0" smtClean="0">
                <a:cs typeface="Tahoma" panose="020B0604030504040204" pitchFamily="34" charset="0"/>
              </a:rPr>
              <a:t>Time</a:t>
            </a:r>
          </a:p>
          <a:p>
            <a:pPr algn="l"/>
            <a:r>
              <a:rPr lang="nl-NL" altLang="nl-NL" sz="3600" dirty="0" smtClean="0">
                <a:cs typeface="Tahoma" panose="020B0604030504040204" pitchFamily="34" charset="0"/>
              </a:rPr>
              <a:t>Start date</a:t>
            </a:r>
          </a:p>
          <a:p>
            <a:pPr algn="l"/>
            <a:r>
              <a:rPr lang="nl-NL" altLang="nl-NL" sz="3600" dirty="0" smtClean="0">
                <a:cs typeface="Tahoma" panose="020B0604030504040204" pitchFamily="34" charset="0"/>
              </a:rPr>
              <a:t>End date</a:t>
            </a:r>
          </a:p>
          <a:p>
            <a:pPr algn="l"/>
            <a:r>
              <a:rPr lang="nl-NL" altLang="nl-NL" sz="3600" dirty="0" smtClean="0">
                <a:cs typeface="Tahoma" panose="020B0604030504040204" pitchFamily="34" charset="0"/>
              </a:rPr>
              <a:t>Budget</a:t>
            </a:r>
          </a:p>
          <a:p>
            <a:pPr algn="l"/>
            <a:r>
              <a:rPr lang="nl-NL" altLang="nl-NL" sz="3600" dirty="0" smtClean="0">
                <a:cs typeface="Tahoma" panose="020B0604030504040204" pitchFamily="34" charset="0"/>
              </a:rPr>
              <a:t>Product</a:t>
            </a:r>
          </a:p>
          <a:p>
            <a:pPr algn="l"/>
            <a:r>
              <a:rPr lang="nl-NL" altLang="nl-NL" sz="3600" dirty="0" smtClean="0">
                <a:cs typeface="Tahoma" panose="020B0604030504040204" pitchFamily="34" charset="0"/>
              </a:rPr>
              <a:t>Demo or </a:t>
            </a:r>
          </a:p>
          <a:p>
            <a:pPr algn="l"/>
            <a:r>
              <a:rPr lang="nl-NL" altLang="nl-NL" sz="3600" dirty="0" smtClean="0">
                <a:cs typeface="Tahoma" panose="020B0604030504040204" pitchFamily="34" charset="0"/>
              </a:rPr>
              <a:t>Ready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for</a:t>
            </a:r>
            <a:endParaRPr lang="nl-NL" altLang="nl-NL" sz="3600" dirty="0" smtClean="0">
              <a:cs typeface="Tahoma" panose="020B0604030504040204" pitchFamily="34" charset="0"/>
            </a:endParaRPr>
          </a:p>
          <a:p>
            <a:pPr algn="l"/>
            <a:r>
              <a:rPr lang="nl-NL" altLang="nl-NL" sz="3600" dirty="0" err="1" smtClean="0">
                <a:cs typeface="Tahoma" panose="020B0604030504040204" pitchFamily="34" charset="0"/>
              </a:rPr>
              <a:t>Production</a:t>
            </a:r>
            <a:endParaRPr lang="nl-NL" altLang="nl-NL" sz="3600" dirty="0" smtClean="0">
              <a:cs typeface="Tahoma" panose="020B0604030504040204" pitchFamily="34" charset="0"/>
            </a:endParaRPr>
          </a:p>
          <a:p>
            <a:pPr algn="l"/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11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5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 products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4010025" y="571778"/>
            <a:ext cx="8181975" cy="6012669"/>
          </a:xfrm>
        </p:spPr>
        <p:txBody>
          <a:bodyPr>
            <a:normAutofit/>
          </a:bodyPr>
          <a:lstStyle/>
          <a:p>
            <a:pPr algn="l"/>
            <a:endParaRPr lang="nl-NL" altLang="nl-NL" dirty="0"/>
          </a:p>
          <a:p>
            <a:pPr algn="l"/>
            <a:r>
              <a:rPr lang="nl-NL" altLang="nl-NL" sz="3600" dirty="0" err="1" smtClean="0">
                <a:cs typeface="Tahoma" panose="020B0604030504040204" pitchFamily="34" charset="0"/>
              </a:rPr>
              <a:t>Intermediate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products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and</a:t>
            </a:r>
            <a:r>
              <a:rPr lang="nl-NL" altLang="nl-NL" sz="3600" dirty="0" smtClean="0">
                <a:cs typeface="Tahoma" panose="020B0604030504040204" pitchFamily="34" charset="0"/>
              </a:rPr>
              <a:t> end product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definition</a:t>
            </a:r>
            <a:endParaRPr lang="nl-NL" dirty="0"/>
          </a:p>
        </p:txBody>
      </p:sp>
      <p:pic>
        <p:nvPicPr>
          <p:cNvPr id="1028" name="Picture 4" descr="Afbeeldingsresultaat voor intermediate products milest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2415"/>
            <a:ext cx="6096000" cy="45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12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6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Quality control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4086225" y="673478"/>
            <a:ext cx="8181975" cy="601266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l-NL" altLang="nl-NL" dirty="0" smtClean="0"/>
              <a:t>How do </a:t>
            </a:r>
            <a:r>
              <a:rPr lang="nl-NL" altLang="nl-NL" dirty="0" err="1" smtClean="0"/>
              <a:t>you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know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that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your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quality</a:t>
            </a:r>
            <a:r>
              <a:rPr lang="nl-NL" altLang="nl-NL" dirty="0" smtClean="0"/>
              <a:t> is </a:t>
            </a:r>
            <a:r>
              <a:rPr lang="nl-NL" altLang="nl-NL" dirty="0" err="1" smtClean="0"/>
              <a:t>sufficient</a:t>
            </a:r>
            <a:r>
              <a:rPr lang="nl-NL" altLang="nl-NL" dirty="0" smtClean="0"/>
              <a:t>:</a:t>
            </a:r>
          </a:p>
          <a:p>
            <a:pPr algn="l"/>
            <a:endParaRPr lang="nl-NL" altLang="nl-NL" dirty="0" smtClean="0"/>
          </a:p>
          <a:p>
            <a:pPr algn="l"/>
            <a:r>
              <a:rPr lang="nl-NL" altLang="nl-NL" b="1" dirty="0" err="1" smtClean="0"/>
              <a:t>Desired</a:t>
            </a:r>
            <a:r>
              <a:rPr lang="nl-NL" altLang="nl-NL" b="1" dirty="0" smtClean="0"/>
              <a:t> </a:t>
            </a:r>
            <a:r>
              <a:rPr lang="nl-NL" altLang="nl-NL" b="1" dirty="0" err="1" smtClean="0"/>
              <a:t>quality</a:t>
            </a:r>
            <a:endParaRPr lang="nl-NL" altLang="nl-NL" b="1" dirty="0" smtClean="0"/>
          </a:p>
          <a:p>
            <a:pPr algn="l"/>
            <a:r>
              <a:rPr lang="nl-NL" altLang="nl-NL" dirty="0" smtClean="0"/>
              <a:t>	</a:t>
            </a:r>
            <a:r>
              <a:rPr lang="nl-NL" altLang="nl-NL" dirty="0" err="1" smtClean="0"/>
              <a:t>it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it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good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enough</a:t>
            </a:r>
            <a:r>
              <a:rPr lang="nl-NL" altLang="nl-NL" dirty="0" smtClean="0"/>
              <a:t> at </a:t>
            </a:r>
            <a:r>
              <a:rPr lang="nl-NL" altLang="nl-NL" dirty="0" err="1" smtClean="0"/>
              <a:t>the</a:t>
            </a:r>
            <a:r>
              <a:rPr lang="nl-NL" altLang="nl-NL" dirty="0" smtClean="0"/>
              <a:t> end </a:t>
            </a:r>
            <a:r>
              <a:rPr lang="nl-NL" altLang="nl-NL" dirty="0" err="1" smtClean="0"/>
              <a:t>for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your</a:t>
            </a:r>
            <a:r>
              <a:rPr lang="nl-NL" altLang="nl-NL" dirty="0" smtClean="0"/>
              <a:t> sponsor</a:t>
            </a:r>
          </a:p>
          <a:p>
            <a:pPr algn="l"/>
            <a:r>
              <a:rPr lang="nl-NL" altLang="nl-NL" b="1" dirty="0" err="1" smtClean="0"/>
              <a:t>Intermediate</a:t>
            </a:r>
            <a:r>
              <a:rPr lang="nl-NL" altLang="nl-NL" b="1" dirty="0" smtClean="0"/>
              <a:t> </a:t>
            </a:r>
            <a:r>
              <a:rPr lang="nl-NL" altLang="nl-NL" b="1" dirty="0" err="1" smtClean="0"/>
              <a:t>quality</a:t>
            </a:r>
            <a:endParaRPr lang="nl-NL" altLang="nl-NL" b="1" dirty="0" smtClean="0"/>
          </a:p>
          <a:p>
            <a:pPr algn="l"/>
            <a:r>
              <a:rPr lang="nl-NL" altLang="nl-NL" dirty="0"/>
              <a:t>	</a:t>
            </a:r>
            <a:r>
              <a:rPr lang="nl-NL" altLang="nl-NL" dirty="0" smtClean="0"/>
              <a:t>keep </a:t>
            </a:r>
            <a:r>
              <a:rPr lang="nl-NL" altLang="nl-NL" dirty="0" err="1" smtClean="0"/>
              <a:t>your</a:t>
            </a:r>
            <a:r>
              <a:rPr lang="nl-NL" altLang="nl-NL" dirty="0" smtClean="0"/>
              <a:t> sponsor </a:t>
            </a:r>
            <a:r>
              <a:rPr lang="nl-NL" altLang="nl-NL" dirty="0" err="1" smtClean="0"/>
              <a:t>contacted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about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the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quality</a:t>
            </a:r>
            <a:endParaRPr lang="nl-NL" altLang="nl-NL" dirty="0" smtClean="0"/>
          </a:p>
          <a:p>
            <a:pPr algn="l"/>
            <a:r>
              <a:rPr lang="nl-NL" altLang="nl-NL" dirty="0"/>
              <a:t>	</a:t>
            </a:r>
            <a:r>
              <a:rPr lang="nl-NL" altLang="nl-NL" dirty="0" smtClean="0"/>
              <a:t>of </a:t>
            </a:r>
            <a:r>
              <a:rPr lang="nl-NL" altLang="nl-NL" dirty="0" err="1" smtClean="0"/>
              <a:t>the</a:t>
            </a:r>
            <a:r>
              <a:rPr lang="nl-NL" altLang="nl-NL" dirty="0" smtClean="0"/>
              <a:t> project at </a:t>
            </a:r>
            <a:r>
              <a:rPr lang="nl-NL" altLang="nl-NL" dirty="0" err="1" smtClean="0"/>
              <a:t>any</a:t>
            </a:r>
            <a:r>
              <a:rPr lang="nl-NL" altLang="nl-NL" dirty="0" smtClean="0"/>
              <a:t> time</a:t>
            </a:r>
          </a:p>
          <a:p>
            <a:pPr algn="l"/>
            <a:endParaRPr lang="nl-NL" altLang="nl-NL" dirty="0" smtClean="0"/>
          </a:p>
          <a:p>
            <a:pPr algn="l"/>
            <a:r>
              <a:rPr lang="nl-NL" altLang="nl-NL" b="1" dirty="0" smtClean="0"/>
              <a:t>Keep </a:t>
            </a:r>
            <a:r>
              <a:rPr lang="nl-NL" altLang="nl-NL" b="1" dirty="0" err="1" smtClean="0"/>
              <a:t>checking</a:t>
            </a:r>
            <a:r>
              <a:rPr lang="nl-NL" altLang="nl-NL" b="1" dirty="0" smtClean="0"/>
              <a:t> </a:t>
            </a:r>
            <a:r>
              <a:rPr lang="nl-NL" altLang="nl-NL" b="1" dirty="0" err="1" smtClean="0"/>
              <a:t>the</a:t>
            </a:r>
            <a:r>
              <a:rPr lang="nl-NL" altLang="nl-NL" b="1" dirty="0" smtClean="0"/>
              <a:t> </a:t>
            </a:r>
            <a:r>
              <a:rPr lang="nl-NL" altLang="nl-NL" b="1" dirty="0" err="1" smtClean="0"/>
              <a:t>quality</a:t>
            </a:r>
            <a:endParaRPr lang="nl-NL" altLang="nl-NL" b="1" dirty="0" smtClean="0"/>
          </a:p>
          <a:p>
            <a:pPr algn="l"/>
            <a:r>
              <a:rPr lang="nl-NL" altLang="nl-NL" dirty="0" smtClean="0"/>
              <a:t>	</a:t>
            </a:r>
            <a:r>
              <a:rPr lang="nl-NL" altLang="nl-NL" dirty="0" err="1" smtClean="0"/>
              <a:t>Ask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for</a:t>
            </a:r>
            <a:r>
              <a:rPr lang="nl-NL" altLang="nl-NL" dirty="0" smtClean="0"/>
              <a:t> feedback</a:t>
            </a:r>
          </a:p>
          <a:p>
            <a:pPr algn="l"/>
            <a:r>
              <a:rPr lang="nl-NL" altLang="nl-NL" dirty="0" smtClean="0"/>
              <a:t>	</a:t>
            </a:r>
            <a:r>
              <a:rPr lang="nl-NL" altLang="nl-NL" dirty="0" err="1" smtClean="0"/>
              <a:t>Request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external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advise</a:t>
            </a:r>
            <a:endParaRPr lang="nl-NL" altLang="nl-NL" dirty="0" smtClean="0"/>
          </a:p>
          <a:p>
            <a:pPr algn="l"/>
            <a:r>
              <a:rPr lang="en-US" altLang="nl-NL" dirty="0" smtClean="0"/>
              <a:t>	Indicate what tools and techniques are needed for 	making diagrams etc.</a:t>
            </a:r>
          </a:p>
          <a:p>
            <a:pPr algn="l"/>
            <a:r>
              <a:rPr lang="en-US" altLang="nl-NL" dirty="0" smtClean="0"/>
              <a:t>	Indicate what software you have to use</a:t>
            </a:r>
          </a:p>
          <a:p>
            <a:pPr algn="l"/>
            <a:r>
              <a:rPr lang="en-US" altLang="nl-NL" dirty="0" smtClean="0"/>
              <a:t>	Don’t forget to explain why you use other programs or 	things than usual.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13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7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Project </a:t>
            </a:r>
            <a:r>
              <a:rPr lang="en-US" altLang="en-US" sz="4000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organisation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87" y="2393761"/>
            <a:ext cx="2900515" cy="287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Afbeeldingsresultaat voor tas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884715"/>
            <a:ext cx="5524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4010025" y="571778"/>
            <a:ext cx="8181975" cy="6012669"/>
          </a:xfrm>
        </p:spPr>
        <p:txBody>
          <a:bodyPr>
            <a:normAutofit/>
          </a:bodyPr>
          <a:lstStyle/>
          <a:p>
            <a:pPr algn="l"/>
            <a:endParaRPr lang="nl-NL" altLang="nl-NL" dirty="0"/>
          </a:p>
          <a:p>
            <a:pPr algn="l"/>
            <a:r>
              <a:rPr lang="nl-NL" altLang="nl-NL" sz="3600" dirty="0" err="1" smtClean="0">
                <a:cs typeface="Tahoma" panose="020B0604030504040204" pitchFamily="34" charset="0"/>
              </a:rPr>
              <a:t>Intermediate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products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and</a:t>
            </a:r>
            <a:r>
              <a:rPr lang="nl-NL" altLang="nl-NL" sz="3600" dirty="0" smtClean="0">
                <a:cs typeface="Tahoma" panose="020B0604030504040204" pitchFamily="34" charset="0"/>
              </a:rPr>
              <a:t> end product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definition</a:t>
            </a:r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14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8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Schedule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Gantt diagram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2" descr="Afbeeldingsresultaat voor gantt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205316"/>
            <a:ext cx="8166672" cy="338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4048126" y="845331"/>
            <a:ext cx="8181975" cy="6863644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Time versus activities and milestones</a:t>
            </a:r>
          </a:p>
          <a:p>
            <a:pPr algn="l"/>
            <a:r>
              <a:rPr lang="en-GB" sz="3600" dirty="0" smtClean="0">
                <a:cs typeface="Tahoma" panose="020B0604030504040204" pitchFamily="34" charset="0"/>
              </a:rPr>
              <a:t>All documentation and Mid- and end- term return days</a:t>
            </a:r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15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9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Costs and benefits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46" y="3215148"/>
            <a:ext cx="5390542" cy="3471095"/>
          </a:xfrm>
          <a:prstGeom prst="rect">
            <a:avLst/>
          </a:prstGeom>
        </p:spPr>
      </p:pic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4048126" y="845331"/>
            <a:ext cx="8181975" cy="6863644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Costs; man-hours / material / mentoring hours</a:t>
            </a:r>
          </a:p>
          <a:p>
            <a:pPr algn="l"/>
            <a:endParaRPr lang="en-GB" altLang="nl-NL" sz="3600" dirty="0">
              <a:cs typeface="Tahoma" panose="020B0604030504040204" pitchFamily="34" charset="0"/>
            </a:endParaRPr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Benefits;</a:t>
            </a:r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Product</a:t>
            </a:r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Solution</a:t>
            </a:r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Advise</a:t>
            </a:r>
          </a:p>
          <a:p>
            <a:pPr algn="l"/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16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10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Risks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4086225" y="673478"/>
            <a:ext cx="8181975" cy="6012669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nl-NL" sz="3600" dirty="0" smtClean="0"/>
              <a:t>List the most possible risk to fail the project</a:t>
            </a:r>
          </a:p>
          <a:p>
            <a:pPr algn="l"/>
            <a:endParaRPr lang="en-US" altLang="nl-NL" sz="3600" dirty="0"/>
          </a:p>
          <a:p>
            <a:pPr algn="l"/>
            <a:r>
              <a:rPr lang="en-US" altLang="nl-NL" sz="3600" dirty="0" smtClean="0"/>
              <a:t>Internal</a:t>
            </a:r>
          </a:p>
          <a:p>
            <a:pPr algn="l"/>
            <a:r>
              <a:rPr lang="en-US" altLang="nl-NL" sz="3600" dirty="0"/>
              <a:t>	</a:t>
            </a:r>
            <a:r>
              <a:rPr lang="en-US" altLang="nl-NL" sz="3600" dirty="0" smtClean="0"/>
              <a:t>lack of time</a:t>
            </a:r>
          </a:p>
          <a:p>
            <a:pPr algn="l"/>
            <a:r>
              <a:rPr lang="en-US" altLang="nl-NL" sz="3600" dirty="0" smtClean="0"/>
              <a:t>	lack of budget</a:t>
            </a:r>
          </a:p>
          <a:p>
            <a:pPr algn="l"/>
            <a:endParaRPr lang="en-US" altLang="nl-NL" sz="3600" dirty="0" smtClean="0"/>
          </a:p>
          <a:p>
            <a:pPr algn="l"/>
            <a:r>
              <a:rPr lang="en-US" altLang="nl-NL" sz="3600" dirty="0" smtClean="0"/>
              <a:t>External</a:t>
            </a:r>
          </a:p>
          <a:p>
            <a:pPr algn="l"/>
            <a:r>
              <a:rPr lang="en-US" altLang="nl-NL" sz="3600" dirty="0"/>
              <a:t>	</a:t>
            </a:r>
            <a:r>
              <a:rPr lang="en-US" altLang="nl-NL" sz="3600" dirty="0" smtClean="0"/>
              <a:t>lack of components</a:t>
            </a:r>
          </a:p>
          <a:p>
            <a:pPr algn="l"/>
            <a:r>
              <a:rPr lang="en-US" altLang="nl-NL" sz="3600" dirty="0"/>
              <a:t>	</a:t>
            </a:r>
            <a:r>
              <a:rPr lang="en-US" altLang="nl-NL" sz="3600" dirty="0" smtClean="0"/>
              <a:t>lack of information</a:t>
            </a:r>
          </a:p>
          <a:p>
            <a:pPr algn="l"/>
            <a:endParaRPr lang="nl-NL" altLang="nl-NL" sz="3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622628"/>
            <a:ext cx="401955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Agenda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4471792" y="124807"/>
            <a:ext cx="7577334" cy="6551565"/>
          </a:xfrm>
        </p:spPr>
        <p:txBody>
          <a:bodyPr>
            <a:noAutofit/>
          </a:bodyPr>
          <a:lstStyle/>
          <a:p>
            <a:pPr algn="l"/>
            <a:r>
              <a:rPr lang="en-GB" dirty="0" smtClean="0"/>
              <a:t>The book</a:t>
            </a:r>
          </a:p>
          <a:p>
            <a:pPr algn="l"/>
            <a:r>
              <a:rPr lang="en-GB" dirty="0" smtClean="0"/>
              <a:t>Project needs structure</a:t>
            </a:r>
          </a:p>
          <a:p>
            <a:pPr algn="l"/>
            <a:r>
              <a:rPr lang="en-GB" dirty="0" smtClean="0"/>
              <a:t>Project needs questions</a:t>
            </a:r>
          </a:p>
          <a:p>
            <a:pPr algn="l"/>
            <a:r>
              <a:rPr lang="en-GB" dirty="0" smtClean="0"/>
              <a:t>Chapters of project plan</a:t>
            </a:r>
          </a:p>
          <a:p>
            <a:pPr algn="l"/>
            <a:r>
              <a:rPr lang="en-GB" dirty="0" smtClean="0"/>
              <a:t>	Background</a:t>
            </a:r>
          </a:p>
          <a:p>
            <a:pPr algn="l"/>
            <a:r>
              <a:rPr lang="en-GB" dirty="0" smtClean="0"/>
              <a:t>	Results</a:t>
            </a:r>
          </a:p>
          <a:p>
            <a:pPr algn="l"/>
            <a:r>
              <a:rPr lang="en-GB" dirty="0" smtClean="0"/>
              <a:t>	Activities</a:t>
            </a:r>
          </a:p>
          <a:p>
            <a:pPr algn="l"/>
            <a:r>
              <a:rPr lang="en-GB" dirty="0" smtClean="0"/>
              <a:t>	Limits</a:t>
            </a:r>
          </a:p>
          <a:p>
            <a:pPr algn="l"/>
            <a:r>
              <a:rPr lang="en-GB" dirty="0" smtClean="0"/>
              <a:t>	Products</a:t>
            </a:r>
          </a:p>
          <a:p>
            <a:pPr algn="l"/>
            <a:r>
              <a:rPr lang="en-GB" dirty="0" smtClean="0"/>
              <a:t>	Quality</a:t>
            </a:r>
          </a:p>
          <a:p>
            <a:pPr algn="l"/>
            <a:r>
              <a:rPr lang="en-GB" dirty="0" smtClean="0"/>
              <a:t>	Organisation</a:t>
            </a:r>
          </a:p>
          <a:p>
            <a:pPr algn="l"/>
            <a:r>
              <a:rPr lang="en-GB" dirty="0" smtClean="0"/>
              <a:t>	Schedule</a:t>
            </a:r>
          </a:p>
          <a:p>
            <a:pPr algn="l"/>
            <a:r>
              <a:rPr lang="en-GB" dirty="0" smtClean="0"/>
              <a:t>	Costs and benefits</a:t>
            </a:r>
          </a:p>
          <a:p>
            <a:pPr algn="l"/>
            <a:r>
              <a:rPr lang="en-GB" dirty="0" smtClean="0"/>
              <a:t>	Risks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3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48125" cy="466725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 book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4048126" y="845331"/>
            <a:ext cx="8181975" cy="6863644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Project</a:t>
            </a:r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Management</a:t>
            </a:r>
          </a:p>
          <a:p>
            <a:pPr algn="l"/>
            <a:endParaRPr lang="en-GB" altLang="nl-NL" sz="3600" dirty="0">
              <a:cs typeface="Tahoma" panose="020B0604030504040204" pitchFamily="34" charset="0"/>
            </a:endParaRPr>
          </a:p>
          <a:p>
            <a:pPr algn="l"/>
            <a:r>
              <a:rPr lang="en-GB" altLang="nl-NL" sz="3600" dirty="0" err="1" smtClean="0">
                <a:cs typeface="Tahoma" panose="020B0604030504040204" pitchFamily="34" charset="0"/>
              </a:rPr>
              <a:t>Roel</a:t>
            </a:r>
            <a:r>
              <a:rPr lang="en-GB" altLang="nl-NL" sz="3600" dirty="0" smtClean="0">
                <a:cs typeface="Tahoma" panose="020B0604030504040204" pitchFamily="34" charset="0"/>
              </a:rPr>
              <a:t> Grit</a:t>
            </a:r>
          </a:p>
          <a:p>
            <a:pPr algn="l"/>
            <a:endParaRPr lang="en-GB" altLang="nl-NL" sz="3600" dirty="0">
              <a:cs typeface="Tahoma" panose="020B0604030504040204" pitchFamily="34" charset="0"/>
            </a:endParaRPr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(any version</a:t>
            </a:r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of the book </a:t>
            </a:r>
          </a:p>
          <a:p>
            <a:pPr algn="l"/>
            <a:r>
              <a:rPr lang="en-GB" altLang="nl-NL" sz="3600" dirty="0">
                <a:cs typeface="Tahoma" panose="020B0604030504040204" pitchFamily="34" charset="0"/>
              </a:rPr>
              <a:t>i</a:t>
            </a:r>
            <a:r>
              <a:rPr lang="en-GB" altLang="nl-NL" sz="3600" dirty="0" smtClean="0">
                <a:cs typeface="Tahoma" panose="020B0604030504040204" pitchFamily="34" charset="0"/>
              </a:rPr>
              <a:t>s good)</a:t>
            </a:r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nl-NL" dirty="0"/>
          </a:p>
        </p:txBody>
      </p:sp>
      <p:pic>
        <p:nvPicPr>
          <p:cNvPr id="8" name="Picture 2" descr="Afbeeldingsresultaat voor project management gr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845331"/>
            <a:ext cx="435610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fbeeldingsresultaat voor end of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15" y="777262"/>
            <a:ext cx="7141365" cy="451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4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48125" cy="466725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Project needs structure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6" y="3267639"/>
            <a:ext cx="2218198" cy="359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5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48125" cy="466725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Project needs questions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7" y="881008"/>
            <a:ext cx="8143874" cy="5947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6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-40298" y="510951"/>
            <a:ext cx="3175278" cy="466725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3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Chapters</a:t>
            </a:r>
            <a:endParaRPr lang="nl-NL" sz="3600" dirty="0">
              <a:solidFill>
                <a:schemeClr val="bg1"/>
              </a:solidFill>
            </a:endParaRPr>
          </a:p>
        </p:txBody>
      </p:sp>
      <p:graphicFrame>
        <p:nvGraphicFramePr>
          <p:cNvPr id="9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635504"/>
              </p:ext>
            </p:extLst>
          </p:nvPr>
        </p:nvGraphicFramePr>
        <p:xfrm>
          <a:off x="140677" y="1366578"/>
          <a:ext cx="10671351" cy="5205284"/>
        </p:xfrm>
        <a:graphic>
          <a:graphicData uri="http://schemas.openxmlformats.org/drawingml/2006/table">
            <a:tbl>
              <a:tblPr/>
              <a:tblGrid>
                <a:gridCol w="3918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2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Background info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Where (in what environment) will the project be carried out?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Project results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Why carry out this project and what is the desired final result?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Project activities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What do we need to do to achieve the project goal?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Project limits	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What are the boundaries of the project?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The products	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What are the intermediate products?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 Quality control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How can we ensure the sufficient quality of all products?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 Project organization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Who is participating and how do we plan to collaborate?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Schedule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Who is doing what / when?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 Costs and benefits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What will the project cost and what will it yield?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Risks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What could cause the project to fail?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4048126" y="124808"/>
            <a:ext cx="8181975" cy="6863644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pPr algn="l"/>
            <a:r>
              <a:rPr lang="en-GB" altLang="nl-NL" sz="3600" b="1" dirty="0">
                <a:cs typeface="Tahoma" panose="020B0604030504040204" pitchFamily="34" charset="0"/>
              </a:rPr>
              <a:t>o</a:t>
            </a:r>
            <a:r>
              <a:rPr lang="en-GB" altLang="nl-NL" sz="3600" b="1" dirty="0" smtClean="0">
                <a:cs typeface="Tahoma" panose="020B0604030504040204" pitchFamily="34" charset="0"/>
              </a:rPr>
              <a:t>f project plan (framework on BB)</a:t>
            </a:r>
            <a:endParaRPr lang="en-GB" altLang="nl-NL" sz="3600" b="1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7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1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background info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“Where”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4086225" y="673478"/>
            <a:ext cx="8181975" cy="6012669"/>
          </a:xfrm>
        </p:spPr>
        <p:txBody>
          <a:bodyPr>
            <a:normAutofit fontScale="92500" lnSpcReduction="20000"/>
          </a:bodyPr>
          <a:lstStyle/>
          <a:p>
            <a:pPr algn="l"/>
            <a:endParaRPr lang="nl-NL" altLang="nl-NL" dirty="0"/>
          </a:p>
          <a:p>
            <a:pPr algn="l"/>
            <a:r>
              <a:rPr lang="nl-NL" altLang="nl-NL" sz="3600" dirty="0" err="1" smtClean="0">
                <a:cs typeface="Tahoma" panose="020B0604030504040204" pitchFamily="34" charset="0"/>
              </a:rPr>
              <a:t>Description</a:t>
            </a:r>
            <a:r>
              <a:rPr lang="nl-NL" altLang="nl-NL" sz="3600" dirty="0" smtClean="0">
                <a:cs typeface="Tahoma" panose="020B0604030504040204" pitchFamily="34" charset="0"/>
              </a:rPr>
              <a:t> of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the</a:t>
            </a:r>
            <a:r>
              <a:rPr lang="nl-NL" altLang="nl-NL" sz="3600" dirty="0" smtClean="0">
                <a:cs typeface="Tahoma" panose="020B0604030504040204" pitchFamily="34" charset="0"/>
              </a:rPr>
              <a:t> environment</a:t>
            </a:r>
          </a:p>
          <a:p>
            <a:pPr algn="l"/>
            <a:endParaRPr lang="nl-NL" altLang="nl-NL" sz="3600" dirty="0" smtClean="0">
              <a:cs typeface="Tahoma" panose="020B0604030504040204" pitchFamily="34" charset="0"/>
            </a:endParaRPr>
          </a:p>
          <a:p>
            <a:pPr algn="l"/>
            <a:r>
              <a:rPr lang="nl-NL" altLang="nl-NL" sz="3600" dirty="0" smtClean="0">
                <a:cs typeface="Tahoma" panose="020B0604030504040204" pitchFamily="34" charset="0"/>
              </a:rPr>
              <a:t>	</a:t>
            </a:r>
            <a:r>
              <a:rPr lang="nl-NL" altLang="nl-NL" sz="3600" dirty="0" err="1" smtClean="0">
                <a:cs typeface="Tahoma" panose="020B0604030504040204" pitchFamily="34" charset="0"/>
              </a:rPr>
              <a:t>Backgrounded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elements</a:t>
            </a:r>
            <a:r>
              <a:rPr lang="nl-NL" altLang="nl-NL" sz="3600" dirty="0" smtClean="0">
                <a:cs typeface="Tahoma" panose="020B0604030504040204" pitchFamily="34" charset="0"/>
              </a:rPr>
              <a:t> in order of 	</a:t>
            </a:r>
            <a:r>
              <a:rPr lang="nl-NL" altLang="nl-NL" sz="3600" dirty="0" err="1" smtClean="0">
                <a:cs typeface="Tahoma" panose="020B0604030504040204" pitchFamily="34" charset="0"/>
              </a:rPr>
              <a:t>decreasing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size</a:t>
            </a:r>
            <a:endParaRPr lang="en-GB" altLang="nl-NL" sz="3600" dirty="0" smtClean="0">
              <a:cs typeface="Tahoma" panose="020B0604030504040204" pitchFamily="34" charset="0"/>
            </a:endParaRPr>
          </a:p>
          <a:p>
            <a:pPr algn="l"/>
            <a:endParaRPr lang="en-GB" altLang="nl-NL" sz="3600" dirty="0">
              <a:cs typeface="Tahoma" panose="020B0604030504040204" pitchFamily="34" charset="0"/>
            </a:endParaRPr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	Top down</a:t>
            </a:r>
          </a:p>
          <a:p>
            <a:pPr algn="l"/>
            <a:endParaRPr lang="en-GB" altLang="nl-NL" sz="3600" dirty="0" smtClean="0">
              <a:cs typeface="Tahoma" panose="020B0604030504040204" pitchFamily="34" charset="0"/>
            </a:endParaRPr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	1 the organisation</a:t>
            </a:r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	2 the business unit</a:t>
            </a:r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	3 the department</a:t>
            </a:r>
          </a:p>
          <a:p>
            <a:pPr algn="l"/>
            <a:r>
              <a:rPr lang="en-GB" altLang="nl-NL" sz="3600" dirty="0" smtClean="0">
                <a:cs typeface="Tahoma" panose="020B0604030504040204" pitchFamily="34" charset="0"/>
              </a:rPr>
              <a:t>	4 your project</a:t>
            </a:r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8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2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project results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“Why”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“What”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4086225" y="673478"/>
            <a:ext cx="8181975" cy="6012669"/>
          </a:xfrm>
        </p:spPr>
        <p:txBody>
          <a:bodyPr>
            <a:normAutofit fontScale="77500" lnSpcReduction="20000"/>
          </a:bodyPr>
          <a:lstStyle/>
          <a:p>
            <a:pPr algn="l"/>
            <a:endParaRPr lang="nl-NL" altLang="nl-NL" dirty="0"/>
          </a:p>
          <a:p>
            <a:pPr algn="l"/>
            <a:r>
              <a:rPr lang="nl-NL" altLang="nl-NL" sz="3600" dirty="0" smtClean="0">
                <a:cs typeface="Tahoma" panose="020B0604030504040204" pitchFamily="34" charset="0"/>
              </a:rPr>
              <a:t>The project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objectives</a:t>
            </a:r>
            <a:r>
              <a:rPr lang="nl-NL" altLang="nl-NL" sz="3600" dirty="0" smtClean="0">
                <a:cs typeface="Tahoma" panose="020B0604030504040204" pitchFamily="34" charset="0"/>
              </a:rPr>
              <a:t>;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the</a:t>
            </a:r>
            <a:r>
              <a:rPr lang="nl-NL" altLang="nl-NL" sz="3600" dirty="0" smtClean="0">
                <a:cs typeface="Tahoma" panose="020B0604030504040204" pitchFamily="34" charset="0"/>
              </a:rPr>
              <a:t> goal</a:t>
            </a:r>
          </a:p>
          <a:p>
            <a:pPr algn="l"/>
            <a:r>
              <a:rPr lang="nl-NL" altLang="nl-NL" sz="3600" dirty="0" smtClean="0">
                <a:cs typeface="Tahoma" panose="020B0604030504040204" pitchFamily="34" charset="0"/>
              </a:rPr>
              <a:t>Make a more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than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clear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assignment</a:t>
            </a:r>
            <a:endParaRPr lang="nl-NL" altLang="nl-NL" sz="3600" dirty="0" smtClean="0">
              <a:cs typeface="Tahoma" panose="020B0604030504040204" pitchFamily="34" charset="0"/>
            </a:endParaRPr>
          </a:p>
          <a:p>
            <a:pPr algn="l"/>
            <a:endParaRPr lang="nl-NL" altLang="nl-NL" sz="3600" dirty="0" smtClean="0">
              <a:cs typeface="Tahoma" panose="020B0604030504040204" pitchFamily="34" charset="0"/>
            </a:endParaRPr>
          </a:p>
          <a:p>
            <a:pPr algn="l"/>
            <a:r>
              <a:rPr lang="nl-NL" altLang="nl-NL" sz="3600" dirty="0">
                <a:cs typeface="Tahoma" panose="020B0604030504040204" pitchFamily="34" charset="0"/>
              </a:rPr>
              <a:t>	</a:t>
            </a:r>
            <a:r>
              <a:rPr lang="nl-NL" altLang="nl-NL" sz="3600" dirty="0" smtClean="0">
                <a:cs typeface="Tahoma" panose="020B0604030504040204" pitchFamily="34" charset="0"/>
              </a:rPr>
              <a:t>1 design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assignment</a:t>
            </a:r>
            <a:endParaRPr lang="nl-NL" altLang="nl-NL" sz="3600" dirty="0" smtClean="0">
              <a:cs typeface="Tahoma" panose="020B0604030504040204" pitchFamily="34" charset="0"/>
            </a:endParaRPr>
          </a:p>
          <a:p>
            <a:pPr algn="l"/>
            <a:r>
              <a:rPr lang="nl-NL" altLang="nl-NL" sz="3600" dirty="0" smtClean="0">
                <a:cs typeface="Tahoma" panose="020B0604030504040204" pitchFamily="34" charset="0"/>
              </a:rPr>
              <a:t>	2 research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assignment</a:t>
            </a:r>
            <a:endParaRPr lang="nl-NL" altLang="nl-NL" sz="3600" dirty="0" smtClean="0">
              <a:cs typeface="Tahoma" panose="020B0604030504040204" pitchFamily="34" charset="0"/>
            </a:endParaRPr>
          </a:p>
          <a:p>
            <a:pPr algn="l"/>
            <a:r>
              <a:rPr lang="nl-NL" altLang="nl-NL" sz="3600" dirty="0">
                <a:cs typeface="Tahoma" panose="020B0604030504040204" pitchFamily="34" charset="0"/>
              </a:rPr>
              <a:t>	</a:t>
            </a:r>
            <a:r>
              <a:rPr lang="nl-NL" altLang="nl-NL" sz="3600" dirty="0" smtClean="0">
                <a:cs typeface="Tahoma" panose="020B0604030504040204" pitchFamily="34" charset="0"/>
              </a:rPr>
              <a:t>	a	</a:t>
            </a:r>
            <a:r>
              <a:rPr lang="nl-NL" altLang="nl-NL" sz="3600" dirty="0" err="1" smtClean="0">
                <a:cs typeface="Tahoma" panose="020B0604030504040204" pitchFamily="34" charset="0"/>
              </a:rPr>
              <a:t>improvement</a:t>
            </a:r>
            <a:endParaRPr lang="nl-NL" altLang="nl-NL" sz="3600" dirty="0" smtClean="0">
              <a:cs typeface="Tahoma" panose="020B0604030504040204" pitchFamily="34" charset="0"/>
            </a:endParaRPr>
          </a:p>
          <a:p>
            <a:pPr algn="l"/>
            <a:r>
              <a:rPr lang="nl-NL" altLang="nl-NL" sz="3600" dirty="0">
                <a:cs typeface="Tahoma" panose="020B0604030504040204" pitchFamily="34" charset="0"/>
              </a:rPr>
              <a:t>	</a:t>
            </a:r>
            <a:r>
              <a:rPr lang="nl-NL" altLang="nl-NL" sz="3600" dirty="0" smtClean="0">
                <a:cs typeface="Tahoma" panose="020B0604030504040204" pitchFamily="34" charset="0"/>
              </a:rPr>
              <a:t>	b	</a:t>
            </a:r>
            <a:r>
              <a:rPr lang="nl-NL" altLang="nl-NL" sz="3600" dirty="0" err="1" smtClean="0">
                <a:cs typeface="Tahoma" panose="020B0604030504040204" pitchFamily="34" charset="0"/>
              </a:rPr>
              <a:t>technical</a:t>
            </a:r>
            <a:endParaRPr lang="nl-NL" altLang="nl-NL" sz="3600" dirty="0" smtClean="0">
              <a:cs typeface="Tahoma" panose="020B0604030504040204" pitchFamily="34" charset="0"/>
            </a:endParaRPr>
          </a:p>
          <a:p>
            <a:pPr algn="l"/>
            <a:endParaRPr lang="nl-NL" altLang="nl-NL" sz="3600" dirty="0" smtClean="0">
              <a:cs typeface="Tahoma" panose="020B0604030504040204" pitchFamily="34" charset="0"/>
            </a:endParaRPr>
          </a:p>
          <a:p>
            <a:pPr algn="l"/>
            <a:r>
              <a:rPr lang="nl-NL" altLang="nl-NL" sz="3600" dirty="0" err="1" smtClean="0">
                <a:cs typeface="Tahoma" panose="020B0604030504040204" pitchFamily="34" charset="0"/>
              </a:rPr>
              <a:t>Inclusive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results</a:t>
            </a:r>
            <a:endParaRPr lang="nl-NL" altLang="nl-NL" sz="3600" dirty="0" smtClean="0">
              <a:cs typeface="Tahoma" panose="020B0604030504040204" pitchFamily="34" charset="0"/>
            </a:endParaRPr>
          </a:p>
          <a:p>
            <a:pPr algn="l"/>
            <a:r>
              <a:rPr lang="nl-NL" altLang="nl-NL" sz="3600" dirty="0">
                <a:cs typeface="Tahoma" panose="020B0604030504040204" pitchFamily="34" charset="0"/>
              </a:rPr>
              <a:t>	</a:t>
            </a:r>
            <a:r>
              <a:rPr lang="nl-NL" altLang="nl-NL" sz="3600" dirty="0" smtClean="0">
                <a:cs typeface="Tahoma" panose="020B0604030504040204" pitchFamily="34" charset="0"/>
              </a:rPr>
              <a:t>1 	product</a:t>
            </a:r>
          </a:p>
          <a:p>
            <a:pPr algn="l"/>
            <a:r>
              <a:rPr lang="en-US" altLang="nl-NL" sz="3600" dirty="0">
                <a:cs typeface="Tahoma" panose="020B0604030504040204" pitchFamily="34" charset="0"/>
              </a:rPr>
              <a:t>	</a:t>
            </a:r>
            <a:r>
              <a:rPr lang="en-US" altLang="nl-NL" sz="3600" dirty="0" smtClean="0">
                <a:cs typeface="Tahoma" panose="020B0604030504040204" pitchFamily="34" charset="0"/>
              </a:rPr>
              <a:t>2	research result</a:t>
            </a:r>
            <a:endParaRPr lang="nl-NL" altLang="nl-NL" sz="3600" dirty="0" smtClean="0">
              <a:cs typeface="Tahoma" panose="020B0604030504040204" pitchFamily="34" charset="0"/>
            </a:endParaRPr>
          </a:p>
          <a:p>
            <a:pPr algn="l"/>
            <a:r>
              <a:rPr lang="nl-NL" altLang="nl-NL" sz="3600" dirty="0">
                <a:cs typeface="Tahoma" panose="020B0604030504040204" pitchFamily="34" charset="0"/>
              </a:rPr>
              <a:t>	</a:t>
            </a:r>
            <a:r>
              <a:rPr lang="nl-NL" altLang="nl-NL" sz="3600" dirty="0" smtClean="0">
                <a:cs typeface="Tahoma" panose="020B0604030504040204" pitchFamily="34" charset="0"/>
              </a:rPr>
              <a:t>	2a	</a:t>
            </a:r>
            <a:r>
              <a:rPr lang="nl-NL" altLang="nl-NL" sz="3600" dirty="0" err="1" smtClean="0">
                <a:cs typeface="Tahoma" panose="020B0604030504040204" pitchFamily="34" charset="0"/>
              </a:rPr>
              <a:t>advise</a:t>
            </a:r>
            <a:endParaRPr lang="nl-NL" altLang="nl-NL" sz="3600" dirty="0" smtClean="0">
              <a:cs typeface="Tahoma" panose="020B0604030504040204" pitchFamily="34" charset="0"/>
            </a:endParaRPr>
          </a:p>
          <a:p>
            <a:pPr algn="l"/>
            <a:r>
              <a:rPr lang="nl-NL" altLang="nl-NL" sz="3600" dirty="0">
                <a:cs typeface="Tahoma" panose="020B0604030504040204" pitchFamily="34" charset="0"/>
              </a:rPr>
              <a:t>	</a:t>
            </a:r>
            <a:r>
              <a:rPr lang="nl-NL" altLang="nl-NL" sz="3600" dirty="0" smtClean="0">
                <a:cs typeface="Tahoma" panose="020B0604030504040204" pitchFamily="34" charset="0"/>
              </a:rPr>
              <a:t>	2b	</a:t>
            </a:r>
            <a:r>
              <a:rPr lang="nl-NL" altLang="nl-NL" sz="3600" dirty="0" err="1" smtClean="0">
                <a:cs typeface="Tahoma" panose="020B0604030504040204" pitchFamily="34" charset="0"/>
              </a:rPr>
              <a:t>conclusion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en-GB" altLang="nl-NL" sz="8000" dirty="0">
              <a:cs typeface="Tahoma" panose="020B0604030504040204" pitchFamily="34" charset="0"/>
            </a:endParaRPr>
          </a:p>
          <a:p>
            <a:pPr algn="l"/>
            <a:endParaRPr lang="en-GB" altLang="nl-NL" sz="8000" dirty="0" smtClean="0">
              <a:cs typeface="Tahoma" panose="020B0604030504040204" pitchFamily="34" charset="0"/>
            </a:endParaRPr>
          </a:p>
          <a:p>
            <a:pPr algn="l"/>
            <a:endParaRPr lang="nl-NL" dirty="0"/>
          </a:p>
        </p:txBody>
      </p:sp>
      <p:pic>
        <p:nvPicPr>
          <p:cNvPr id="9" name="Picture 7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2340078"/>
            <a:ext cx="2838450" cy="471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9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4813668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3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project activities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Methodology</a:t>
            </a:r>
            <a: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40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(see also </a:t>
            </a:r>
            <a:r>
              <a:rPr lang="en-US" altLang="en-US" sz="4000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ppt</a:t>
            </a: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on methodology)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4086225" y="673478"/>
            <a:ext cx="8181975" cy="6012669"/>
          </a:xfrm>
        </p:spPr>
        <p:txBody>
          <a:bodyPr>
            <a:normAutofit lnSpcReduction="10000"/>
          </a:bodyPr>
          <a:lstStyle/>
          <a:p>
            <a:pPr algn="l"/>
            <a:endParaRPr lang="nl-NL" altLang="nl-NL" dirty="0"/>
          </a:p>
          <a:p>
            <a:pPr algn="l"/>
            <a:r>
              <a:rPr lang="nl-NL" altLang="nl-NL" sz="3600" dirty="0" err="1" smtClean="0">
                <a:cs typeface="Tahoma" panose="020B0604030504040204" pitchFamily="34" charset="0"/>
              </a:rPr>
              <a:t>Choose</a:t>
            </a:r>
            <a:r>
              <a:rPr lang="nl-NL" altLang="nl-NL" sz="3600" dirty="0" smtClean="0">
                <a:cs typeface="Tahoma" panose="020B0604030504040204" pitchFamily="34" charset="0"/>
              </a:rPr>
              <a:t> a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methodology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and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describe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  <a:r>
              <a:rPr lang="nl-NL" altLang="nl-NL" sz="3600" i="1" dirty="0" err="1" smtClean="0">
                <a:cs typeface="Tahoma" panose="020B0604030504040204" pitchFamily="34" charset="0"/>
              </a:rPr>
              <a:t>why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this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methodology</a:t>
            </a:r>
            <a:r>
              <a:rPr lang="nl-NL" altLang="nl-NL" sz="3600" dirty="0" smtClean="0">
                <a:cs typeface="Tahoma" panose="020B0604030504040204" pitchFamily="34" charset="0"/>
              </a:rPr>
              <a:t> fits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with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  <a:r>
              <a:rPr lang="nl-NL" altLang="nl-NL" sz="3600" i="1" dirty="0" err="1" smtClean="0">
                <a:cs typeface="Tahoma" panose="020B0604030504040204" pitchFamily="34" charset="0"/>
              </a:rPr>
              <a:t>your</a:t>
            </a:r>
            <a:r>
              <a:rPr lang="nl-NL" altLang="nl-NL" sz="3600" dirty="0" smtClean="0">
                <a:cs typeface="Tahoma" panose="020B0604030504040204" pitchFamily="34" charset="0"/>
              </a:rPr>
              <a:t> </a:t>
            </a:r>
            <a:r>
              <a:rPr lang="nl-NL" altLang="nl-NL" sz="3600" dirty="0" err="1" smtClean="0">
                <a:cs typeface="Tahoma" panose="020B0604030504040204" pitchFamily="34" charset="0"/>
              </a:rPr>
              <a:t>assignment</a:t>
            </a:r>
            <a:endParaRPr lang="nl-NL" altLang="nl-NL" sz="3600" dirty="0" smtClean="0">
              <a:cs typeface="Tahoma" panose="020B0604030504040204" pitchFamily="34" charset="0"/>
            </a:endParaRPr>
          </a:p>
          <a:p>
            <a:pPr algn="l"/>
            <a:endParaRPr lang="nl-NL" altLang="nl-NL" sz="3600" dirty="0">
              <a:cs typeface="Tahoma" panose="020B060403050404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92D05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/>
              <a:t>Think first, then act!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92D05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/>
              <a:t>Think through project in detail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92D05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/>
              <a:t> from start to finish AND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92D05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/>
              <a:t> from finish to start.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92D05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/>
              <a:t>Work from global to detail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92D05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/>
              <a:t>Top-down working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92D05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/>
              <a:t>First the big picture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92D050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800" dirty="0"/>
              <a:t>Then the details!</a:t>
            </a:r>
          </a:p>
          <a:p>
            <a:pPr algn="l"/>
            <a:endParaRPr lang="nl-NL" altLang="nl-NL" sz="3600" dirty="0" smtClean="0">
              <a:cs typeface="Tahoma" panose="020B0604030504040204" pitchFamily="34" charset="0"/>
            </a:endParaRPr>
          </a:p>
          <a:p>
            <a:pPr algn="l"/>
            <a:endParaRPr lang="nl-NL" sz="3600" dirty="0">
              <a:cs typeface="Tahoma" panose="020B0604030504040204" pitchFamily="34" charset="0"/>
            </a:endParaRPr>
          </a:p>
          <a:p>
            <a:pPr algn="l"/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ur.Saxion_Template_NL_16-9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C82"/>
      </a:accent1>
      <a:accent2>
        <a:srgbClr val="CE154F"/>
      </a:accent2>
      <a:accent3>
        <a:srgbClr val="BABABA"/>
      </a:accent3>
      <a:accent4>
        <a:srgbClr val="0090B3"/>
      </a:accent4>
      <a:accent5>
        <a:srgbClr val="66C4B4"/>
      </a:accent5>
      <a:accent6>
        <a:srgbClr val="33B09B"/>
      </a:accent6>
      <a:hlink>
        <a:srgbClr val="009C82"/>
      </a:hlink>
      <a:folHlink>
        <a:srgbClr val="009C8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eur.Saxion_Template_NL_16-9" id="{934DD1D6-5977-4E9F-BE85-D87B5FA8C5AF}" vid="{F605C3BC-F822-4566-B6C3-85BE30728997}"/>
    </a:ext>
  </a:extLst>
</a:theme>
</file>

<file path=ppt/theme/theme2.xml><?xml version="1.0" encoding="utf-8"?>
<a:theme xmlns:a="http://schemas.openxmlformats.org/drawingml/2006/main" name="Kleur.Saxion_Template_INT_16-9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C82"/>
      </a:accent1>
      <a:accent2>
        <a:srgbClr val="CE154F"/>
      </a:accent2>
      <a:accent3>
        <a:srgbClr val="BABABA"/>
      </a:accent3>
      <a:accent4>
        <a:srgbClr val="0090B3"/>
      </a:accent4>
      <a:accent5>
        <a:srgbClr val="66C4B4"/>
      </a:accent5>
      <a:accent6>
        <a:srgbClr val="33B09B"/>
      </a:accent6>
      <a:hlink>
        <a:srgbClr val="009C82"/>
      </a:hlink>
      <a:folHlink>
        <a:srgbClr val="009C8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eur.Saxion_Template_INT_16-9" id="{7DDF2CE3-B951-4B10-B08C-78486A2C45F0}" vid="{9AB55468-4C78-4419-AA46-EDBDEB6495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_16_9 NL</Template>
  <TotalTime>0</TotalTime>
  <Words>592</Words>
  <Application>Microsoft Office PowerPoint</Application>
  <PresentationFormat>Widescreen</PresentationFormat>
  <Paragraphs>182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Tahoma</vt:lpstr>
      <vt:lpstr>Times New Roman</vt:lpstr>
      <vt:lpstr>Wingdings</vt:lpstr>
      <vt:lpstr>Kleur.Saxion_Template_NL_16-9</vt:lpstr>
      <vt:lpstr>Kleur.Saxion_Template_INT_16-9</vt:lpstr>
      <vt:lpstr>PowerPoint Presentation</vt:lpstr>
      <vt:lpstr>PowerPoint Presentation</vt:lpstr>
      <vt:lpstr>The book</vt:lpstr>
      <vt:lpstr>Project needs structure</vt:lpstr>
      <vt:lpstr>Project needs questions</vt:lpstr>
      <vt:lpstr>Chapters</vt:lpstr>
      <vt:lpstr>1 background info  “Where”</vt:lpstr>
      <vt:lpstr>2 project results  “Why”  “What”</vt:lpstr>
      <vt:lpstr>3 project activities  Methodology (see also ppt on methodology)</vt:lpstr>
      <vt:lpstr>4 project limits</vt:lpstr>
      <vt:lpstr>5 The products</vt:lpstr>
      <vt:lpstr>6 Quality control</vt:lpstr>
      <vt:lpstr>7 Project organisation</vt:lpstr>
      <vt:lpstr>8 Schedule Gantt diagram</vt:lpstr>
      <vt:lpstr>9 Costs and benefits</vt:lpstr>
      <vt:lpstr>10 Risks</vt:lpstr>
    </vt:vector>
  </TitlesOfParts>
  <Company>Saxion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Nicole Löbker - Horsthuis</dc:creator>
  <cp:lastModifiedBy>Jan Bollen</cp:lastModifiedBy>
  <cp:revision>68</cp:revision>
  <cp:lastPrinted>2020-03-16T08:28:54Z</cp:lastPrinted>
  <dcterms:created xsi:type="dcterms:W3CDTF">2019-02-04T09:45:39Z</dcterms:created>
  <dcterms:modified xsi:type="dcterms:W3CDTF">2020-05-22T13:01:09Z</dcterms:modified>
</cp:coreProperties>
</file>